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2115145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Introduction to Microprocessors</a:t>
            </a:r>
            <a:endParaRPr lang="en-US" sz="6707" dirty="0"/>
          </a:p>
        </p:txBody>
      </p:sp>
      <p:sp>
        <p:nvSpPr>
          <p:cNvPr id="6" name="Text 3"/>
          <p:cNvSpPr/>
          <p:nvPr/>
        </p:nvSpPr>
        <p:spPr>
          <a:xfrm>
            <a:off x="864037" y="4614743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Microprocessors are the brains of computers and devices, processing instructions and managing data.</a:t>
            </a:r>
            <a:endParaRPr lang="en-US" sz="1944" dirty="0"/>
          </a:p>
        </p:txBody>
      </p:sp>
      <p:sp>
        <p:nvSpPr>
          <p:cNvPr id="7" name="Shape 4"/>
          <p:cNvSpPr/>
          <p:nvPr/>
        </p:nvSpPr>
        <p:spPr>
          <a:xfrm>
            <a:off x="864037" y="5700951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5708571"/>
            <a:ext cx="379690" cy="37969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382316" y="5682496"/>
            <a:ext cx="3283387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by Juvenile teachers</a:t>
            </a:r>
            <a:endParaRPr lang="en-US" sz="2430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693783"/>
            <a:ext cx="945427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Central Processing Units (CPUs)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2959060"/>
            <a:ext cx="129023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CPUs are designed for general-purpose computing tasks, handling instructions and managing system resources.</a:t>
            </a:r>
            <a:endParaRPr lang="en-US" sz="1944" dirty="0"/>
          </a:p>
        </p:txBody>
      </p:sp>
      <p:sp>
        <p:nvSpPr>
          <p:cNvPr id="6" name="Text 4"/>
          <p:cNvSpPr/>
          <p:nvPr/>
        </p:nvSpPr>
        <p:spPr>
          <a:xfrm>
            <a:off x="864037" y="427362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Strengths</a:t>
            </a:r>
            <a:endParaRPr lang="en-US" sz="2430" dirty="0"/>
          </a:p>
        </p:txBody>
      </p:sp>
      <p:sp>
        <p:nvSpPr>
          <p:cNvPr id="7" name="Text 5"/>
          <p:cNvSpPr/>
          <p:nvPr/>
        </p:nvSpPr>
        <p:spPr>
          <a:xfrm>
            <a:off x="864037" y="4906208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Excellent at multitasking and handling diverse workloads.</a:t>
            </a:r>
            <a:endParaRPr lang="en-US" sz="1944" dirty="0"/>
          </a:p>
        </p:txBody>
      </p:sp>
      <p:sp>
        <p:nvSpPr>
          <p:cNvPr id="8" name="Text 6"/>
          <p:cNvSpPr/>
          <p:nvPr/>
        </p:nvSpPr>
        <p:spPr>
          <a:xfrm>
            <a:off x="864037" y="5918478"/>
            <a:ext cx="61500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Good at managing system resources efficiently.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7623929" y="427362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Weaknesses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7623929" y="4906208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Less efficient at parallel processing, especially for complex tasks.</a:t>
            </a:r>
            <a:endParaRPr lang="en-US" sz="1944" dirty="0"/>
          </a:p>
        </p:txBody>
      </p:sp>
      <p:sp>
        <p:nvSpPr>
          <p:cNvPr id="11" name="Text 9"/>
          <p:cNvSpPr/>
          <p:nvPr/>
        </p:nvSpPr>
        <p:spPr>
          <a:xfrm>
            <a:off x="7623929" y="5918478"/>
            <a:ext cx="61500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May struggle with graphics-intensive applications.</a:t>
            </a:r>
            <a:endParaRPr lang="en-US" sz="1944" dirty="0"/>
          </a:p>
        </p:txBody>
      </p:sp>
      <p:pic>
        <p:nvPicPr>
          <p:cNvPr id="1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08541" y="720328"/>
            <a:ext cx="7726918" cy="12651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982"/>
              </a:lnSpc>
              <a:buNone/>
            </a:pPr>
            <a:r>
              <a:rPr lang="en-US" sz="3985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Graphics Processing Units (GPUs)</a:t>
            </a:r>
            <a:endParaRPr lang="en-US" sz="3985" dirty="0"/>
          </a:p>
        </p:txBody>
      </p:sp>
      <p:sp>
        <p:nvSpPr>
          <p:cNvPr id="6" name="Text 3"/>
          <p:cNvSpPr/>
          <p:nvPr/>
        </p:nvSpPr>
        <p:spPr>
          <a:xfrm>
            <a:off x="708541" y="2289096"/>
            <a:ext cx="7726918" cy="64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GPUs are specialized for parallel processing, excelling in graphics and computationally intensive tasks.</a:t>
            </a:r>
            <a:endParaRPr lang="en-US" sz="1594" dirty="0"/>
          </a:p>
        </p:txBody>
      </p:sp>
      <p:sp>
        <p:nvSpPr>
          <p:cNvPr id="7" name="Shape 4"/>
          <p:cNvSpPr/>
          <p:nvPr/>
        </p:nvSpPr>
        <p:spPr>
          <a:xfrm>
            <a:off x="708541" y="3392329"/>
            <a:ext cx="455533" cy="455533"/>
          </a:xfrm>
          <a:prstGeom prst="roundRect">
            <a:avLst>
              <a:gd name="adj" fmla="val 1866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66656" y="3468172"/>
            <a:ext cx="139303" cy="30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1"/>
              </a:lnSpc>
              <a:buNone/>
            </a:pPr>
            <a:r>
              <a:rPr lang="en-US" sz="239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391" dirty="0"/>
          </a:p>
        </p:txBody>
      </p:sp>
      <p:sp>
        <p:nvSpPr>
          <p:cNvPr id="9" name="Text 6"/>
          <p:cNvSpPr/>
          <p:nvPr/>
        </p:nvSpPr>
        <p:spPr>
          <a:xfrm>
            <a:off x="1366480" y="3392329"/>
            <a:ext cx="2530673" cy="3163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91"/>
              </a:lnSpc>
              <a:buNone/>
            </a:pPr>
            <a:r>
              <a:rPr lang="en-US" sz="199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Parallel Processing</a:t>
            </a:r>
            <a:endParaRPr lang="en-US" sz="1993" dirty="0"/>
          </a:p>
        </p:txBody>
      </p:sp>
      <p:sp>
        <p:nvSpPr>
          <p:cNvPr id="10" name="Text 7"/>
          <p:cNvSpPr/>
          <p:nvPr/>
        </p:nvSpPr>
        <p:spPr>
          <a:xfrm>
            <a:off x="1366480" y="3830122"/>
            <a:ext cx="7068979" cy="64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GPUs excel at handling large amounts of data simultaneously, accelerating tasks like image rendering.</a:t>
            </a:r>
            <a:endParaRPr lang="en-US" sz="1594" dirty="0"/>
          </a:p>
        </p:txBody>
      </p:sp>
      <p:sp>
        <p:nvSpPr>
          <p:cNvPr id="11" name="Shape 8"/>
          <p:cNvSpPr/>
          <p:nvPr/>
        </p:nvSpPr>
        <p:spPr>
          <a:xfrm>
            <a:off x="708541" y="4907994"/>
            <a:ext cx="455533" cy="455533"/>
          </a:xfrm>
          <a:prstGeom prst="roundRect">
            <a:avLst>
              <a:gd name="adj" fmla="val 1866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44272" y="4983837"/>
            <a:ext cx="184071" cy="30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1"/>
              </a:lnSpc>
              <a:buNone/>
            </a:pPr>
            <a:r>
              <a:rPr lang="en-US" sz="239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391" dirty="0"/>
          </a:p>
        </p:txBody>
      </p:sp>
      <p:sp>
        <p:nvSpPr>
          <p:cNvPr id="13" name="Text 10"/>
          <p:cNvSpPr/>
          <p:nvPr/>
        </p:nvSpPr>
        <p:spPr>
          <a:xfrm>
            <a:off x="1366480" y="4907994"/>
            <a:ext cx="2937510" cy="3163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91"/>
              </a:lnSpc>
              <a:buNone/>
            </a:pPr>
            <a:r>
              <a:rPr lang="en-US" sz="199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Specialized Applications</a:t>
            </a:r>
            <a:endParaRPr lang="en-US" sz="1993" dirty="0"/>
          </a:p>
        </p:txBody>
      </p:sp>
      <p:sp>
        <p:nvSpPr>
          <p:cNvPr id="14" name="Text 11"/>
          <p:cNvSpPr/>
          <p:nvPr/>
        </p:nvSpPr>
        <p:spPr>
          <a:xfrm>
            <a:off x="1366480" y="5345787"/>
            <a:ext cx="7068979" cy="64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They're commonly used in gaming, video editing, and scientific simulations.</a:t>
            </a:r>
            <a:endParaRPr lang="en-US" sz="1594" dirty="0"/>
          </a:p>
        </p:txBody>
      </p:sp>
      <p:sp>
        <p:nvSpPr>
          <p:cNvPr id="15" name="Shape 12"/>
          <p:cNvSpPr/>
          <p:nvPr/>
        </p:nvSpPr>
        <p:spPr>
          <a:xfrm>
            <a:off x="708541" y="6423660"/>
            <a:ext cx="455533" cy="455533"/>
          </a:xfrm>
          <a:prstGeom prst="roundRect">
            <a:avLst>
              <a:gd name="adj" fmla="val 18667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52488" y="6499503"/>
            <a:ext cx="167640" cy="30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1"/>
              </a:lnSpc>
              <a:buNone/>
            </a:pPr>
            <a:r>
              <a:rPr lang="en-US" sz="239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391" dirty="0"/>
          </a:p>
        </p:txBody>
      </p:sp>
      <p:sp>
        <p:nvSpPr>
          <p:cNvPr id="17" name="Text 14"/>
          <p:cNvSpPr/>
          <p:nvPr/>
        </p:nvSpPr>
        <p:spPr>
          <a:xfrm>
            <a:off x="1366480" y="6423660"/>
            <a:ext cx="2631281" cy="3163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91"/>
              </a:lnSpc>
              <a:buNone/>
            </a:pPr>
            <a:r>
              <a:rPr lang="en-US" sz="199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Performance Benefits</a:t>
            </a:r>
            <a:endParaRPr lang="en-US" sz="1993" dirty="0"/>
          </a:p>
        </p:txBody>
      </p:sp>
      <p:sp>
        <p:nvSpPr>
          <p:cNvPr id="18" name="Text 15"/>
          <p:cNvSpPr/>
          <p:nvPr/>
        </p:nvSpPr>
        <p:spPr>
          <a:xfrm>
            <a:off x="1366480" y="6861453"/>
            <a:ext cx="7068979" cy="647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1"/>
              </a:lnSpc>
              <a:buNone/>
            </a:pPr>
            <a:r>
              <a:rPr lang="en-US" sz="159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GPUs offer significant speed increases in applications that can utilize their parallel processing capabilities.</a:t>
            </a:r>
            <a:endParaRPr lang="en-US" sz="1594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01477" y="1189434"/>
            <a:ext cx="6625114" cy="5492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25"/>
              </a:lnSpc>
              <a:buNone/>
            </a:pPr>
            <a:r>
              <a:rPr lang="en-US" sz="34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Neural Processing Units (NPUs)</a:t>
            </a:r>
            <a:endParaRPr lang="en-US" sz="3460" dirty="0"/>
          </a:p>
        </p:txBody>
      </p:sp>
      <p:sp>
        <p:nvSpPr>
          <p:cNvPr id="6" name="Text 3"/>
          <p:cNvSpPr/>
          <p:nvPr/>
        </p:nvSpPr>
        <p:spPr>
          <a:xfrm>
            <a:off x="6101477" y="2002274"/>
            <a:ext cx="7913846" cy="562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14"/>
              </a:lnSpc>
              <a:buNone/>
            </a:pPr>
            <a:r>
              <a:rPr lang="en-US" sz="138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NPUs are specialized for artificial intelligence (AI) tasks, performing calculations related to machine learning and deep learning.</a:t>
            </a:r>
            <a:endParaRPr lang="en-US" sz="1384" dirty="0"/>
          </a:p>
        </p:txBody>
      </p:sp>
      <p:sp>
        <p:nvSpPr>
          <p:cNvPr id="7" name="Shape 4"/>
          <p:cNvSpPr/>
          <p:nvPr/>
        </p:nvSpPr>
        <p:spPr>
          <a:xfrm>
            <a:off x="6101477" y="2762131"/>
            <a:ext cx="7913846" cy="1308854"/>
          </a:xfrm>
          <a:prstGeom prst="roundRect">
            <a:avLst>
              <a:gd name="adj" fmla="val 564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284833" y="2945487"/>
            <a:ext cx="2197060" cy="2745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62"/>
              </a:lnSpc>
              <a:buNone/>
            </a:pPr>
            <a:r>
              <a:rPr lang="en-US" sz="173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AI Acceleration</a:t>
            </a:r>
            <a:endParaRPr lang="en-US" sz="1730" dirty="0"/>
          </a:p>
        </p:txBody>
      </p:sp>
      <p:sp>
        <p:nvSpPr>
          <p:cNvPr id="9" name="Text 6"/>
          <p:cNvSpPr/>
          <p:nvPr/>
        </p:nvSpPr>
        <p:spPr>
          <a:xfrm>
            <a:off x="6284833" y="3325416"/>
            <a:ext cx="7547134" cy="562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14"/>
              </a:lnSpc>
              <a:buNone/>
            </a:pPr>
            <a:r>
              <a:rPr lang="en-US" sz="138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NPUs are designed to handle the complex calculations required for AI algorithms, improving speed and efficiency.</a:t>
            </a:r>
            <a:endParaRPr lang="en-US" sz="1384" dirty="0"/>
          </a:p>
        </p:txBody>
      </p:sp>
      <p:sp>
        <p:nvSpPr>
          <p:cNvPr id="10" name="Shape 7"/>
          <p:cNvSpPr/>
          <p:nvPr/>
        </p:nvSpPr>
        <p:spPr>
          <a:xfrm>
            <a:off x="6101477" y="4246721"/>
            <a:ext cx="7913846" cy="1308854"/>
          </a:xfrm>
          <a:prstGeom prst="roundRect">
            <a:avLst>
              <a:gd name="adj" fmla="val 564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284833" y="4430078"/>
            <a:ext cx="2197060" cy="2745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62"/>
              </a:lnSpc>
              <a:buNone/>
            </a:pPr>
            <a:r>
              <a:rPr lang="en-US" sz="173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Energy Efficiency</a:t>
            </a:r>
            <a:endParaRPr lang="en-US" sz="1730" dirty="0"/>
          </a:p>
        </p:txBody>
      </p:sp>
      <p:sp>
        <p:nvSpPr>
          <p:cNvPr id="12" name="Text 9"/>
          <p:cNvSpPr/>
          <p:nvPr/>
        </p:nvSpPr>
        <p:spPr>
          <a:xfrm>
            <a:off x="6284833" y="4810006"/>
            <a:ext cx="7547134" cy="562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14"/>
              </a:lnSpc>
              <a:buNone/>
            </a:pPr>
            <a:r>
              <a:rPr lang="en-US" sz="138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NPUs are often optimized for low power consumption, making them suitable for mobile devices and edge computing.</a:t>
            </a:r>
            <a:endParaRPr lang="en-US" sz="1384" dirty="0"/>
          </a:p>
        </p:txBody>
      </p:sp>
      <p:sp>
        <p:nvSpPr>
          <p:cNvPr id="13" name="Shape 10"/>
          <p:cNvSpPr/>
          <p:nvPr/>
        </p:nvSpPr>
        <p:spPr>
          <a:xfrm>
            <a:off x="6101477" y="5731312"/>
            <a:ext cx="7913846" cy="1308854"/>
          </a:xfrm>
          <a:prstGeom prst="roundRect">
            <a:avLst>
              <a:gd name="adj" fmla="val 564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284833" y="5914668"/>
            <a:ext cx="2295882" cy="2745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62"/>
              </a:lnSpc>
              <a:buNone/>
            </a:pPr>
            <a:r>
              <a:rPr lang="en-US" sz="173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Emerging Technology</a:t>
            </a:r>
            <a:endParaRPr lang="en-US" sz="1730" dirty="0"/>
          </a:p>
        </p:txBody>
      </p:sp>
      <p:sp>
        <p:nvSpPr>
          <p:cNvPr id="15" name="Text 12"/>
          <p:cNvSpPr/>
          <p:nvPr/>
        </p:nvSpPr>
        <p:spPr>
          <a:xfrm>
            <a:off x="6284833" y="6294596"/>
            <a:ext cx="7547134" cy="562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14"/>
              </a:lnSpc>
              <a:buNone/>
            </a:pPr>
            <a:r>
              <a:rPr lang="en-US" sz="138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NPUs are a relatively new technology, but their role in AI is expected to grow significantly.</a:t>
            </a:r>
            <a:endParaRPr lang="en-US" sz="1384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3787" y="965002"/>
            <a:ext cx="5527238" cy="6908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40"/>
              </a:lnSpc>
              <a:buNone/>
            </a:pPr>
            <a:r>
              <a:rPr lang="en-US" sz="4352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x86 Microprocessors</a:t>
            </a:r>
            <a:endParaRPr lang="en-US" sz="4352" dirty="0"/>
          </a:p>
        </p:txBody>
      </p:sp>
      <p:sp>
        <p:nvSpPr>
          <p:cNvPr id="6" name="Text 3"/>
          <p:cNvSpPr/>
          <p:nvPr/>
        </p:nvSpPr>
        <p:spPr>
          <a:xfrm>
            <a:off x="773787" y="1987391"/>
            <a:ext cx="7596426" cy="707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x86 processors are widely used in PCs and servers, known for their compatibility and robust instruction set.</a:t>
            </a:r>
            <a:endParaRPr lang="en-US" sz="1741" dirty="0"/>
          </a:p>
        </p:txBody>
      </p:sp>
      <p:sp>
        <p:nvSpPr>
          <p:cNvPr id="7" name="Shape 4"/>
          <p:cNvSpPr/>
          <p:nvPr/>
        </p:nvSpPr>
        <p:spPr>
          <a:xfrm>
            <a:off x="773787" y="2943582"/>
            <a:ext cx="7596426" cy="4320897"/>
          </a:xfrm>
          <a:prstGeom prst="roundRect">
            <a:avLst>
              <a:gd name="adj" fmla="val 214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781407" y="2951202"/>
            <a:ext cx="7581186" cy="9879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02387" y="3091458"/>
            <a:ext cx="3344823" cy="3537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Architecture</a:t>
            </a:r>
            <a:endParaRPr lang="en-US" sz="1741" dirty="0"/>
          </a:p>
        </p:txBody>
      </p:sp>
      <p:sp>
        <p:nvSpPr>
          <p:cNvPr id="10" name="Text 7"/>
          <p:cNvSpPr/>
          <p:nvPr/>
        </p:nvSpPr>
        <p:spPr>
          <a:xfrm>
            <a:off x="4796790" y="3091458"/>
            <a:ext cx="3344823" cy="707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Complex Instruction Set Computing (CISC)</a:t>
            </a:r>
            <a:endParaRPr lang="en-US" sz="1741" dirty="0"/>
          </a:p>
        </p:txBody>
      </p:sp>
      <p:sp>
        <p:nvSpPr>
          <p:cNvPr id="11" name="Shape 8"/>
          <p:cNvSpPr/>
          <p:nvPr/>
        </p:nvSpPr>
        <p:spPr>
          <a:xfrm>
            <a:off x="781407" y="3939183"/>
            <a:ext cx="7581186" cy="134171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02387" y="4079438"/>
            <a:ext cx="3344823" cy="3537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Instruction Set</a:t>
            </a:r>
            <a:endParaRPr lang="en-US" sz="1741" dirty="0"/>
          </a:p>
        </p:txBody>
      </p:sp>
      <p:sp>
        <p:nvSpPr>
          <p:cNvPr id="13" name="Text 10"/>
          <p:cNvSpPr/>
          <p:nvPr/>
        </p:nvSpPr>
        <p:spPr>
          <a:xfrm>
            <a:off x="4796790" y="4079438"/>
            <a:ext cx="3344823" cy="10612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Large and comprehensive, providing flexibility and compatibility.</a:t>
            </a:r>
            <a:endParaRPr lang="en-US" sz="1741" dirty="0"/>
          </a:p>
        </p:txBody>
      </p:sp>
      <p:sp>
        <p:nvSpPr>
          <p:cNvPr id="14" name="Shape 11"/>
          <p:cNvSpPr/>
          <p:nvPr/>
        </p:nvSpPr>
        <p:spPr>
          <a:xfrm>
            <a:off x="781407" y="5280898"/>
            <a:ext cx="7581186" cy="9879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02387" y="5421154"/>
            <a:ext cx="3344823" cy="3537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Performance</a:t>
            </a:r>
            <a:endParaRPr lang="en-US" sz="1741" dirty="0"/>
          </a:p>
        </p:txBody>
      </p:sp>
      <p:sp>
        <p:nvSpPr>
          <p:cNvPr id="16" name="Text 13"/>
          <p:cNvSpPr/>
          <p:nvPr/>
        </p:nvSpPr>
        <p:spPr>
          <a:xfrm>
            <a:off x="4796790" y="5421154"/>
            <a:ext cx="3344823" cy="707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Generally higher performance for complex tasks.</a:t>
            </a:r>
            <a:endParaRPr lang="en-US" sz="1741" dirty="0"/>
          </a:p>
        </p:txBody>
      </p:sp>
      <p:sp>
        <p:nvSpPr>
          <p:cNvPr id="17" name="Shape 14"/>
          <p:cNvSpPr/>
          <p:nvPr/>
        </p:nvSpPr>
        <p:spPr>
          <a:xfrm>
            <a:off x="781407" y="6268879"/>
            <a:ext cx="7581186" cy="9879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02387" y="6409134"/>
            <a:ext cx="3344823" cy="3537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Power Consumption</a:t>
            </a:r>
            <a:endParaRPr lang="en-US" sz="1741" dirty="0"/>
          </a:p>
        </p:txBody>
      </p:sp>
      <p:sp>
        <p:nvSpPr>
          <p:cNvPr id="19" name="Text 16"/>
          <p:cNvSpPr/>
          <p:nvPr/>
        </p:nvSpPr>
        <p:spPr>
          <a:xfrm>
            <a:off x="4796790" y="6409134"/>
            <a:ext cx="3344823" cy="707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Typically higher power consumption than ARM.</a:t>
            </a:r>
            <a:endParaRPr lang="en-US" sz="1741" dirty="0"/>
          </a:p>
        </p:txBody>
      </p:sp>
      <p:pic>
        <p:nvPicPr>
          <p:cNvPr id="2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837" y="576263"/>
            <a:ext cx="4571524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ARM Microprocessors</a:t>
            </a:r>
            <a:endParaRPr lang="en-US" sz="3402" dirty="0"/>
          </a:p>
        </p:txBody>
      </p:sp>
      <p:sp>
        <p:nvSpPr>
          <p:cNvPr id="6" name="Text 3"/>
          <p:cNvSpPr/>
          <p:nvPr/>
        </p:nvSpPr>
        <p:spPr>
          <a:xfrm>
            <a:off x="604837" y="1375529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ARM processors are known for their energy efficiency and are commonly found in mobile devices, embedded systems, and IoT applications.</a:t>
            </a:r>
            <a:endParaRPr lang="en-US" sz="1361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37" y="2123003"/>
            <a:ext cx="864037" cy="138255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728073" y="229576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Architecture</a:t>
            </a:r>
            <a:endParaRPr lang="en-US" sz="1701" dirty="0"/>
          </a:p>
        </p:txBody>
      </p:sp>
      <p:sp>
        <p:nvSpPr>
          <p:cNvPr id="9" name="Text 5"/>
          <p:cNvSpPr/>
          <p:nvPr/>
        </p:nvSpPr>
        <p:spPr>
          <a:xfrm>
            <a:off x="1728073" y="2669262"/>
            <a:ext cx="681108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Reduced Instruction Set Computing (RISC)</a:t>
            </a:r>
            <a:endParaRPr lang="en-US" sz="1361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37" y="3505557"/>
            <a:ext cx="864037" cy="138255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728073" y="367831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Instruction Set</a:t>
            </a:r>
            <a:endParaRPr lang="en-US" sz="1701" dirty="0"/>
          </a:p>
        </p:txBody>
      </p:sp>
      <p:sp>
        <p:nvSpPr>
          <p:cNvPr id="12" name="Text 7"/>
          <p:cNvSpPr/>
          <p:nvPr/>
        </p:nvSpPr>
        <p:spPr>
          <a:xfrm>
            <a:off x="1728073" y="4051816"/>
            <a:ext cx="681108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Smaller and simpler, optimized for efficiency.</a:t>
            </a:r>
            <a:endParaRPr lang="en-US" sz="1361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" y="4888111"/>
            <a:ext cx="864037" cy="138255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728073" y="506087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Performance</a:t>
            </a:r>
            <a:endParaRPr lang="en-US" sz="1701" dirty="0"/>
          </a:p>
        </p:txBody>
      </p:sp>
      <p:sp>
        <p:nvSpPr>
          <p:cNvPr id="15" name="Text 9"/>
          <p:cNvSpPr/>
          <p:nvPr/>
        </p:nvSpPr>
        <p:spPr>
          <a:xfrm>
            <a:off x="1728073" y="5434370"/>
            <a:ext cx="681108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Typically lower performance than x86 for complex tasks.</a:t>
            </a:r>
            <a:endParaRPr lang="en-US" sz="1361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6270665"/>
            <a:ext cx="864037" cy="138255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728073" y="6443424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Power Consumption</a:t>
            </a:r>
            <a:endParaRPr lang="en-US" sz="1701" dirty="0"/>
          </a:p>
        </p:txBody>
      </p:sp>
      <p:sp>
        <p:nvSpPr>
          <p:cNvPr id="18" name="Text 11"/>
          <p:cNvSpPr/>
          <p:nvPr/>
        </p:nvSpPr>
        <p:spPr>
          <a:xfrm>
            <a:off x="1728073" y="6816923"/>
            <a:ext cx="681108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Significantly lower power consumption than x86.</a:t>
            </a:r>
            <a:endParaRPr lang="en-US" sz="1361" dirty="0"/>
          </a:p>
        </p:txBody>
      </p:sp>
      <p:pic>
        <p:nvPicPr>
          <p:cNvPr id="19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21241" y="500301"/>
            <a:ext cx="7874318" cy="11337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463"/>
              </a:lnSpc>
              <a:buNone/>
            </a:pPr>
            <a:r>
              <a:rPr lang="en-US" sz="357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Key Differences between CPU, GPU, and NPU</a:t>
            </a:r>
            <a:endParaRPr lang="en-US" sz="3571" dirty="0"/>
          </a:p>
        </p:txBody>
      </p:sp>
      <p:sp>
        <p:nvSpPr>
          <p:cNvPr id="6" name="Text 3"/>
          <p:cNvSpPr/>
          <p:nvPr/>
        </p:nvSpPr>
        <p:spPr>
          <a:xfrm>
            <a:off x="6121241" y="1906072"/>
            <a:ext cx="7874318" cy="5800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85"/>
              </a:lnSpc>
              <a:buNone/>
            </a:pPr>
            <a:r>
              <a:rPr lang="en-US" sz="1428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CPUs are general-purpose, GPUs excel at parallel processing, and NPUs specialize in AI tasks.</a:t>
            </a:r>
            <a:endParaRPr lang="en-US" sz="1428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1241" y="2690098"/>
            <a:ext cx="453390" cy="45339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121241" y="3324820"/>
            <a:ext cx="2267307" cy="2833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32"/>
              </a:lnSpc>
              <a:buNone/>
            </a:pPr>
            <a:r>
              <a:rPr lang="en-US" sz="1785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CPU</a:t>
            </a:r>
            <a:endParaRPr lang="en-US" sz="1785" dirty="0"/>
          </a:p>
        </p:txBody>
      </p:sp>
      <p:sp>
        <p:nvSpPr>
          <p:cNvPr id="9" name="Text 5"/>
          <p:cNvSpPr/>
          <p:nvPr/>
        </p:nvSpPr>
        <p:spPr>
          <a:xfrm>
            <a:off x="6121241" y="3717012"/>
            <a:ext cx="7874318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85"/>
              </a:lnSpc>
              <a:buNone/>
            </a:pPr>
            <a:r>
              <a:rPr lang="en-US" sz="1428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General-purpose computing</a:t>
            </a:r>
            <a:endParaRPr lang="en-US" sz="1428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241" y="4551164"/>
            <a:ext cx="453390" cy="45339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121241" y="5185886"/>
            <a:ext cx="2267307" cy="2833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32"/>
              </a:lnSpc>
              <a:buNone/>
            </a:pPr>
            <a:r>
              <a:rPr lang="en-US" sz="1785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GPU</a:t>
            </a:r>
            <a:endParaRPr lang="en-US" sz="1785" dirty="0"/>
          </a:p>
        </p:txBody>
      </p:sp>
      <p:sp>
        <p:nvSpPr>
          <p:cNvPr id="12" name="Text 7"/>
          <p:cNvSpPr/>
          <p:nvPr/>
        </p:nvSpPr>
        <p:spPr>
          <a:xfrm>
            <a:off x="6121241" y="5578078"/>
            <a:ext cx="7874318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85"/>
              </a:lnSpc>
              <a:buNone/>
            </a:pPr>
            <a:r>
              <a:rPr lang="en-US" sz="1428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Parallel processing for graphics and compute</a:t>
            </a:r>
            <a:endParaRPr lang="en-US" sz="1428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241" y="6412230"/>
            <a:ext cx="453390" cy="45339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121241" y="7046952"/>
            <a:ext cx="2267307" cy="2833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32"/>
              </a:lnSpc>
              <a:buNone/>
            </a:pPr>
            <a:r>
              <a:rPr lang="en-US" sz="1785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NPU</a:t>
            </a:r>
            <a:endParaRPr lang="en-US" sz="1785" dirty="0"/>
          </a:p>
        </p:txBody>
      </p:sp>
      <p:sp>
        <p:nvSpPr>
          <p:cNvPr id="15" name="Text 9"/>
          <p:cNvSpPr/>
          <p:nvPr/>
        </p:nvSpPr>
        <p:spPr>
          <a:xfrm>
            <a:off x="6121241" y="7439144"/>
            <a:ext cx="7874318" cy="290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85"/>
              </a:lnSpc>
              <a:buNone/>
            </a:pPr>
            <a:r>
              <a:rPr lang="en-US" sz="1428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Specialized for artificial intelligence tasks</a:t>
            </a:r>
            <a:endParaRPr lang="en-US" sz="1428" dirty="0"/>
          </a:p>
        </p:txBody>
      </p:sp>
      <p:pic>
        <p:nvPicPr>
          <p:cNvPr id="16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2377321"/>
            <a:ext cx="7415927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Conclusion: Choosing the Right Microprocessor</a:t>
            </a:r>
            <a:endParaRPr lang="en-US" sz="4860" dirty="0"/>
          </a:p>
        </p:txBody>
      </p:sp>
      <p:sp>
        <p:nvSpPr>
          <p:cNvPr id="6" name="Text 3"/>
          <p:cNvSpPr/>
          <p:nvPr/>
        </p:nvSpPr>
        <p:spPr>
          <a:xfrm>
            <a:off x="864037" y="5062180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choice depends on the specific application's needs, balancing performance, power consumption, and cost.</a:t>
            </a:r>
            <a:endParaRPr lang="en-US" sz="1944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2024-07-27T19:52:11Z</dcterms:created>
  <dcterms:modified xsi:type="dcterms:W3CDTF">2024-07-27T19:52:11Z</dcterms:modified>
</cp:coreProperties>
</file>